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5" r:id="rId2"/>
    <p:sldId id="391" r:id="rId3"/>
    <p:sldId id="392" r:id="rId4"/>
    <p:sldId id="416" r:id="rId5"/>
    <p:sldId id="363" r:id="rId6"/>
    <p:sldId id="417" r:id="rId7"/>
    <p:sldId id="421" r:id="rId8"/>
    <p:sldId id="433" r:id="rId9"/>
    <p:sldId id="428" r:id="rId10"/>
    <p:sldId id="425" r:id="rId11"/>
    <p:sldId id="431" r:id="rId12"/>
    <p:sldId id="432" r:id="rId13"/>
    <p:sldId id="430" r:id="rId14"/>
    <p:sldId id="427" r:id="rId15"/>
    <p:sldId id="419" r:id="rId16"/>
    <p:sldId id="420"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 id="3" name="Gabrielle Mackinnon" initials="GM" lastIdx="6" clrIdx="2">
    <p:extLst>
      <p:ext uri="{19B8F6BF-5375-455C-9EA6-DF929625EA0E}">
        <p15:presenceInfo xmlns:p15="http://schemas.microsoft.com/office/powerpoint/2012/main" userId="S::gmackinnon@hcno.org::1c61416c-dc32-4c1a-a8cb-2f8934890d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7309" autoAdjust="0"/>
  </p:normalViewPr>
  <p:slideViewPr>
    <p:cSldViewPr>
      <p:cViewPr varScale="1">
        <p:scale>
          <a:sx n="92" d="100"/>
          <a:sy n="92" d="100"/>
        </p:scale>
        <p:origin x="1230" y="78"/>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0EA5F0D-C1DC-412F-A146-DDB3A74B588F}" type="datetimeFigureOut">
              <a:rPr lang="en-US"/>
              <a:t>6/3/2022</a:t>
            </a:fld>
            <a:endParaRPr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8CDE508-72C8-4AB5-AA9C-1584D31690E0}" type="datetimeFigureOut">
              <a:rPr lang="en-US"/>
              <a:t>6/3/2022</a:t>
            </a:fld>
            <a:endParaRPr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dirty="0"/>
          </a:p>
        </p:txBody>
      </p:sp>
      <p:sp>
        <p:nvSpPr>
          <p:cNvPr id="5" name="Notes Placeholder 4"/>
          <p:cNvSpPr>
            <a:spLocks noGrp="1"/>
          </p:cNvSpPr>
          <p:nvPr>
            <p:ph type="body" sz="quarter" idx="3"/>
          </p:nvPr>
        </p:nvSpPr>
        <p:spPr>
          <a:xfrm>
            <a:off x="702310" y="4480005"/>
            <a:ext cx="5618480" cy="3141821"/>
          </a:xfrm>
          <a:prstGeom prst="rect">
            <a:avLst/>
          </a:prstGeom>
        </p:spPr>
        <p:txBody>
          <a:bodyPr vert="horz" lIns="93324" tIns="46662" rIns="93324" bIns="46662"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15924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223317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386902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126333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2256610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6/3/2022</a:t>
            </a:fld>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6/3/2022</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6/3/2022</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6/3/2022</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5891" y="4276623"/>
            <a:ext cx="8201891" cy="1340406"/>
          </a:xfrm>
          <a:prstGeom prst="rect">
            <a:avLst/>
          </a:prstGeom>
        </p:spPr>
        <p:txBody>
          <a:bodyPr/>
          <a:lstStyle>
            <a:lvl1pPr>
              <a:defRPr sz="4000">
                <a:solidFill>
                  <a:srgbClr val="45555A"/>
                </a:solidFill>
                <a:latin typeface="Arial" panose="020B0604020202020204" pitchFamily="34" charset="0"/>
                <a:cs typeface="Arial" panose="020B0604020202020204" pitchFamily="34" charset="0"/>
              </a:defRPr>
            </a:lvl1pPr>
          </a:lstStyle>
          <a:p>
            <a:r>
              <a:rPr lang="en-US" dirty="0"/>
              <a:t>Title</a:t>
            </a:r>
            <a:br>
              <a:rPr lang="en-US" dirty="0"/>
            </a:br>
            <a:r>
              <a:rPr lang="en-US" dirty="0"/>
              <a:t>Date</a:t>
            </a:r>
          </a:p>
        </p:txBody>
      </p:sp>
    </p:spTree>
    <p:extLst>
      <p:ext uri="{BB962C8B-B14F-4D97-AF65-F5344CB8AC3E}">
        <p14:creationId xmlns:p14="http://schemas.microsoft.com/office/powerpoint/2010/main" val="1480604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07523"/>
            <a:ext cx="10972800" cy="734765"/>
          </a:xfrm>
          <a:prstGeom prst="rect">
            <a:avLst/>
          </a:prstGeom>
        </p:spPr>
        <p:txBody>
          <a:bodyPr/>
          <a:lstStyle>
            <a:lvl1pPr algn="l">
              <a:defRPr sz="4400">
                <a:solidFill>
                  <a:srgbClr val="45555A"/>
                </a:solidFill>
                <a:latin typeface="Arial" panose="020B0604020202020204" pitchFamily="34" charset="0"/>
                <a:cs typeface="Arial" panose="020B0604020202020204" pitchFamily="34" charset="0"/>
              </a:defRPr>
            </a:lvl1pPr>
          </a:lstStyle>
          <a:p>
            <a:r>
              <a:rPr lang="en-US" dirty="0"/>
              <a:t>Title</a:t>
            </a:r>
          </a:p>
        </p:txBody>
      </p:sp>
      <p:sp>
        <p:nvSpPr>
          <p:cNvPr id="3" name="Title 1"/>
          <p:cNvSpPr txBox="1">
            <a:spLocks/>
          </p:cNvSpPr>
          <p:nvPr userDrawn="1"/>
        </p:nvSpPr>
        <p:spPr>
          <a:xfrm rot="10800000" flipV="1">
            <a:off x="637053" y="1694688"/>
            <a:ext cx="10972800" cy="3744213"/>
          </a:xfrm>
          <a:prstGeom prst="rect">
            <a:avLst/>
          </a:prstGeom>
        </p:spPr>
        <p:txBody>
          <a:bodyPr/>
          <a:lstStyle>
            <a:lvl1pPr algn="l" defTabSz="457200" rtl="0" eaLnBrk="1" latinLnBrk="0" hangingPunct="1">
              <a:spcBef>
                <a:spcPct val="0"/>
              </a:spcBef>
              <a:buNone/>
              <a:defRPr sz="4400" kern="1200">
                <a:solidFill>
                  <a:srgbClr val="45555A"/>
                </a:solidFill>
                <a:latin typeface="Arial" panose="020B0604020202020204" pitchFamily="34" charset="0"/>
                <a:ea typeface="+mj-ea"/>
                <a:cs typeface="Arial" panose="020B0604020202020204" pitchFamily="34" charset="0"/>
              </a:defRPr>
            </a:lvl1pPr>
          </a:lstStyle>
          <a:p>
            <a:endParaRPr lang="en-US" sz="2000" dirty="0"/>
          </a:p>
        </p:txBody>
      </p:sp>
      <p:sp>
        <p:nvSpPr>
          <p:cNvPr id="4" name="Text Placeholder 3"/>
          <p:cNvSpPr>
            <a:spLocks noGrp="1"/>
          </p:cNvSpPr>
          <p:nvPr>
            <p:ph type="body" sz="quarter" idx="12" hasCustomPrompt="1"/>
          </p:nvPr>
        </p:nvSpPr>
        <p:spPr>
          <a:xfrm>
            <a:off x="637054" y="1984231"/>
            <a:ext cx="10972799" cy="2460447"/>
          </a:xfrm>
          <a:prstGeom prst="rect">
            <a:avLst/>
          </a:prstGeom>
        </p:spPr>
        <p:txBody>
          <a:bodyPr/>
          <a:lstStyle/>
          <a:p>
            <a:r>
              <a:rPr lang="en-US" dirty="0"/>
              <a:t>Text</a:t>
            </a:r>
          </a:p>
        </p:txBody>
      </p:sp>
    </p:spTree>
    <p:extLst>
      <p:ext uri="{BB962C8B-B14F-4D97-AF65-F5344CB8AC3E}">
        <p14:creationId xmlns:p14="http://schemas.microsoft.com/office/powerpoint/2010/main" val="351788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6/3/2022</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6/3/2022</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6/3/2022</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DD7D43D-6574-4C7B-808D-C6C12215A4D4}" type="datetimeFigureOut">
              <a:rPr lang="en-US"/>
              <a:t>6/3/2022</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E583DDF-CA54-461A-A486-592D2374C532}" type="datetimeFigureOut">
              <a:rPr lang="en-US"/>
              <a:t>6/3/2022</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E583DDF-CA54-461A-A486-592D2374C532}" type="datetimeFigureOut">
              <a:rPr lang="en-US"/>
              <a:t>6/3/2022</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6/3/2022</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6/3/2022</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6/3/2022</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 id="21474836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10668000" cy="2667000"/>
          </a:xfrm>
        </p:spPr>
        <p:txBody>
          <a:bodyPr/>
          <a:lstStyle/>
          <a:p>
            <a:pPr lvl="0">
              <a:spcBef>
                <a:spcPts val="0"/>
              </a:spcBef>
              <a:buClr>
                <a:srgbClr val="E5E8E8"/>
              </a:buClr>
              <a:buSzPct val="80000"/>
            </a:pPr>
            <a:r>
              <a:rPr lang="en-US" sz="4400" dirty="0">
                <a:latin typeface="Arial" panose="020B0604020202020204" pitchFamily="34" charset="0"/>
                <a:ea typeface="+mn-ea"/>
                <a:cs typeface="Arial" panose="020B0604020202020204" pitchFamily="34" charset="0"/>
              </a:rPr>
              <a:t>Wood County</a:t>
            </a:r>
            <a:br>
              <a:rPr lang="en-US" sz="4400" dirty="0">
                <a:solidFill>
                  <a:prstClr val="white"/>
                </a:solidFill>
                <a:latin typeface="Arial" panose="020B0604020202020204" pitchFamily="34" charset="0"/>
                <a:ea typeface="+mn-ea"/>
                <a:cs typeface="Arial" panose="020B0604020202020204" pitchFamily="34" charset="0"/>
              </a:rPr>
            </a:br>
            <a:r>
              <a:rPr lang="en-US" sz="4400" dirty="0">
                <a:solidFill>
                  <a:prstClr val="white"/>
                </a:solidFill>
                <a:latin typeface="Arial" panose="020B0604020202020204" pitchFamily="34" charset="0"/>
                <a:ea typeface="+mn-ea"/>
                <a:cs typeface="Arial" panose="020B0604020202020204" pitchFamily="34" charset="0"/>
              </a:rPr>
              <a:t>Community Health Improvement Planning </a:t>
            </a:r>
            <a:br>
              <a:rPr lang="en-US" sz="2400" dirty="0">
                <a:solidFill>
                  <a:prstClr val="white"/>
                </a:solidFill>
                <a:latin typeface="Arial" panose="020B0604020202020204" pitchFamily="34" charset="0"/>
                <a:ea typeface="+mn-ea"/>
                <a:cs typeface="Arial" panose="020B0604020202020204" pitchFamily="34" charset="0"/>
              </a:rPr>
            </a:br>
            <a:endParaRPr lang="en-US" sz="2400" dirty="0">
              <a:solidFill>
                <a:prstClr val="white"/>
              </a:solidFill>
              <a:latin typeface="Arial" panose="020B0604020202020204" pitchFamily="34" charset="0"/>
              <a:ea typeface="+mn-ea"/>
              <a:cs typeface="Arial" panose="020B0604020202020204" pitchFamily="34" charset="0"/>
            </a:endParaRPr>
          </a:p>
        </p:txBody>
      </p:sp>
      <p:sp>
        <p:nvSpPr>
          <p:cNvPr id="4" name="Subtitle 3"/>
          <p:cNvSpPr>
            <a:spLocks noGrp="1"/>
          </p:cNvSpPr>
          <p:nvPr>
            <p:ph type="body" idx="1"/>
          </p:nvPr>
        </p:nvSpPr>
        <p:spPr/>
        <p:txBody>
          <a:bodyPr/>
          <a:lstStyle/>
          <a:p>
            <a:r>
              <a:rPr lang="en-US" dirty="0"/>
              <a:t>Meeting #3</a:t>
            </a:r>
          </a:p>
          <a:p>
            <a:endParaRPr lang="en-US" dirty="0"/>
          </a:p>
          <a:p>
            <a:r>
              <a:rPr lang="en-US" dirty="0"/>
              <a:t>Gabrielle (</a:t>
            </a:r>
            <a:r>
              <a:rPr lang="en-US" dirty="0" err="1"/>
              <a:t>Gabbey</a:t>
            </a:r>
            <a:r>
              <a:rPr lang="en-US" dirty="0"/>
              <a:t>) MacKinnon, MPH | May 13</a:t>
            </a:r>
            <a:r>
              <a:rPr lang="en-US" baseline="30000" dirty="0"/>
              <a:t>th</a:t>
            </a:r>
            <a:r>
              <a:rPr lang="en-US" dirty="0"/>
              <a:t>, 2022</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0B-9151-45FA-99BD-4D4E27D7DB81}"/>
              </a:ext>
            </a:extLst>
          </p:cNvPr>
          <p:cNvSpPr>
            <a:spLocks noGrp="1"/>
          </p:cNvSpPr>
          <p:nvPr>
            <p:ph type="title"/>
          </p:nvPr>
        </p:nvSpPr>
        <p:spPr>
          <a:xfrm>
            <a:off x="380998" y="89817"/>
            <a:ext cx="11582401" cy="734765"/>
          </a:xfrm>
        </p:spPr>
        <p:txBody>
          <a:bodyPr>
            <a:noAutofit/>
          </a:bodyPr>
          <a:lstStyle/>
          <a:p>
            <a:r>
              <a:rPr lang="en-US" sz="2800" dirty="0">
                <a:solidFill>
                  <a:schemeClr val="tx1"/>
                </a:solidFill>
              </a:rPr>
              <a:t>Gap Analysis and Strategies Results – </a:t>
            </a:r>
            <a:r>
              <a:rPr lang="en-US" sz="2800" dirty="0">
                <a:solidFill>
                  <a:srgbClr val="00B050"/>
                </a:solidFill>
              </a:rPr>
              <a:t>Mental Health &amp; Addiction</a:t>
            </a:r>
          </a:p>
        </p:txBody>
      </p:sp>
      <p:pic>
        <p:nvPicPr>
          <p:cNvPr id="4" name="Picture 3">
            <a:extLst>
              <a:ext uri="{FF2B5EF4-FFF2-40B4-BE49-F238E27FC236}">
                <a16:creationId xmlns:a16="http://schemas.microsoft.com/office/drawing/2014/main" id="{3486B854-0D8D-91DC-5A2E-C4D6AF986E4C}"/>
              </a:ext>
            </a:extLst>
          </p:cNvPr>
          <p:cNvPicPr>
            <a:picLocks noChangeAspect="1"/>
          </p:cNvPicPr>
          <p:nvPr/>
        </p:nvPicPr>
        <p:blipFill>
          <a:blip r:embed="rId2"/>
          <a:stretch>
            <a:fillRect/>
          </a:stretch>
        </p:blipFill>
        <p:spPr>
          <a:xfrm>
            <a:off x="2614612" y="990600"/>
            <a:ext cx="6962775" cy="5257800"/>
          </a:xfrm>
          <a:prstGeom prst="rect">
            <a:avLst/>
          </a:prstGeom>
        </p:spPr>
      </p:pic>
    </p:spTree>
    <p:extLst>
      <p:ext uri="{BB962C8B-B14F-4D97-AF65-F5344CB8AC3E}">
        <p14:creationId xmlns:p14="http://schemas.microsoft.com/office/powerpoint/2010/main" val="336989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0B-9151-45FA-99BD-4D4E27D7DB81}"/>
              </a:ext>
            </a:extLst>
          </p:cNvPr>
          <p:cNvSpPr>
            <a:spLocks noGrp="1"/>
          </p:cNvSpPr>
          <p:nvPr>
            <p:ph type="title"/>
          </p:nvPr>
        </p:nvSpPr>
        <p:spPr>
          <a:xfrm>
            <a:off x="380998" y="89817"/>
            <a:ext cx="11582401" cy="734765"/>
          </a:xfrm>
        </p:spPr>
        <p:txBody>
          <a:bodyPr>
            <a:noAutofit/>
          </a:bodyPr>
          <a:lstStyle/>
          <a:p>
            <a:r>
              <a:rPr lang="en-US" sz="2800" dirty="0">
                <a:solidFill>
                  <a:schemeClr val="tx1"/>
                </a:solidFill>
              </a:rPr>
              <a:t>Gap Analysis and Strategies Results – </a:t>
            </a:r>
            <a:r>
              <a:rPr lang="en-US" sz="2800" dirty="0">
                <a:solidFill>
                  <a:srgbClr val="00B050"/>
                </a:solidFill>
              </a:rPr>
              <a:t>Chronic Disease</a:t>
            </a:r>
          </a:p>
        </p:txBody>
      </p:sp>
      <p:pic>
        <p:nvPicPr>
          <p:cNvPr id="4" name="Picture 3">
            <a:extLst>
              <a:ext uri="{FF2B5EF4-FFF2-40B4-BE49-F238E27FC236}">
                <a16:creationId xmlns:a16="http://schemas.microsoft.com/office/drawing/2014/main" id="{33B332FB-EB48-5158-A9A0-20DBA482C9E7}"/>
              </a:ext>
            </a:extLst>
          </p:cNvPr>
          <p:cNvPicPr>
            <a:picLocks noChangeAspect="1"/>
          </p:cNvPicPr>
          <p:nvPr/>
        </p:nvPicPr>
        <p:blipFill>
          <a:blip r:embed="rId2"/>
          <a:stretch>
            <a:fillRect/>
          </a:stretch>
        </p:blipFill>
        <p:spPr>
          <a:xfrm>
            <a:off x="2188368" y="990600"/>
            <a:ext cx="7815263" cy="5413865"/>
          </a:xfrm>
          <a:prstGeom prst="rect">
            <a:avLst/>
          </a:prstGeom>
        </p:spPr>
      </p:pic>
    </p:spTree>
    <p:extLst>
      <p:ext uri="{BB962C8B-B14F-4D97-AF65-F5344CB8AC3E}">
        <p14:creationId xmlns:p14="http://schemas.microsoft.com/office/powerpoint/2010/main" val="23764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0B-9151-45FA-99BD-4D4E27D7DB81}"/>
              </a:ext>
            </a:extLst>
          </p:cNvPr>
          <p:cNvSpPr>
            <a:spLocks noGrp="1"/>
          </p:cNvSpPr>
          <p:nvPr>
            <p:ph type="title"/>
          </p:nvPr>
        </p:nvSpPr>
        <p:spPr>
          <a:xfrm>
            <a:off x="380998" y="89817"/>
            <a:ext cx="11582401" cy="734765"/>
          </a:xfrm>
        </p:spPr>
        <p:txBody>
          <a:bodyPr>
            <a:noAutofit/>
          </a:bodyPr>
          <a:lstStyle/>
          <a:p>
            <a:r>
              <a:rPr lang="en-US" sz="2800" dirty="0">
                <a:solidFill>
                  <a:schemeClr val="tx1"/>
                </a:solidFill>
              </a:rPr>
              <a:t>Gap Analysis and Strategies Results – Social Wellness</a:t>
            </a:r>
          </a:p>
        </p:txBody>
      </p:sp>
      <p:pic>
        <p:nvPicPr>
          <p:cNvPr id="4" name="Picture 3">
            <a:extLst>
              <a:ext uri="{FF2B5EF4-FFF2-40B4-BE49-F238E27FC236}">
                <a16:creationId xmlns:a16="http://schemas.microsoft.com/office/drawing/2014/main" id="{C48E7F2D-3EF2-AF76-4009-2A3E1383F688}"/>
              </a:ext>
            </a:extLst>
          </p:cNvPr>
          <p:cNvPicPr>
            <a:picLocks noChangeAspect="1"/>
          </p:cNvPicPr>
          <p:nvPr/>
        </p:nvPicPr>
        <p:blipFill>
          <a:blip r:embed="rId2"/>
          <a:stretch>
            <a:fillRect/>
          </a:stretch>
        </p:blipFill>
        <p:spPr>
          <a:xfrm>
            <a:off x="2633662" y="855062"/>
            <a:ext cx="6924675" cy="5514975"/>
          </a:xfrm>
          <a:prstGeom prst="rect">
            <a:avLst/>
          </a:prstGeom>
        </p:spPr>
      </p:pic>
    </p:spTree>
    <p:extLst>
      <p:ext uri="{BB962C8B-B14F-4D97-AF65-F5344CB8AC3E}">
        <p14:creationId xmlns:p14="http://schemas.microsoft.com/office/powerpoint/2010/main" val="282935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D45E5-1ABE-48B3-BBFD-51410F278D31}"/>
              </a:ext>
            </a:extLst>
          </p:cNvPr>
          <p:cNvSpPr>
            <a:spLocks noGrp="1"/>
          </p:cNvSpPr>
          <p:nvPr>
            <p:ph type="title"/>
          </p:nvPr>
        </p:nvSpPr>
        <p:spPr>
          <a:xfrm>
            <a:off x="1828800" y="2362200"/>
            <a:ext cx="8201891" cy="1340406"/>
          </a:xfrm>
        </p:spPr>
        <p:txBody>
          <a:bodyPr>
            <a:normAutofit/>
          </a:bodyPr>
          <a:lstStyle/>
          <a:p>
            <a:pPr algn="ctr"/>
            <a:r>
              <a:rPr lang="en-US" sz="5400" b="1" dirty="0">
                <a:solidFill>
                  <a:schemeClr val="tx1"/>
                </a:solidFill>
              </a:rPr>
              <a:t>Next Steps </a:t>
            </a:r>
          </a:p>
        </p:txBody>
      </p:sp>
    </p:spTree>
    <p:extLst>
      <p:ext uri="{BB962C8B-B14F-4D97-AF65-F5344CB8AC3E}">
        <p14:creationId xmlns:p14="http://schemas.microsoft.com/office/powerpoint/2010/main" val="418474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0B-9151-45FA-99BD-4D4E27D7DB81}"/>
              </a:ext>
            </a:extLst>
          </p:cNvPr>
          <p:cNvSpPr>
            <a:spLocks noGrp="1"/>
          </p:cNvSpPr>
          <p:nvPr>
            <p:ph type="title"/>
          </p:nvPr>
        </p:nvSpPr>
        <p:spPr>
          <a:xfrm>
            <a:off x="381000" y="282431"/>
            <a:ext cx="8229600" cy="734765"/>
          </a:xfrm>
        </p:spPr>
        <p:txBody>
          <a:bodyPr/>
          <a:lstStyle/>
          <a:p>
            <a:r>
              <a:rPr lang="en-US" dirty="0">
                <a:solidFill>
                  <a:schemeClr val="tx1"/>
                </a:solidFill>
              </a:rPr>
              <a:t>Next Meeting Agenda</a:t>
            </a:r>
          </a:p>
        </p:txBody>
      </p:sp>
      <p:sp>
        <p:nvSpPr>
          <p:cNvPr id="3" name="Text Placeholder 2">
            <a:extLst>
              <a:ext uri="{FF2B5EF4-FFF2-40B4-BE49-F238E27FC236}">
                <a16:creationId xmlns:a16="http://schemas.microsoft.com/office/drawing/2014/main" id="{F09FC65A-9E25-43D2-878B-9A827DE31912}"/>
              </a:ext>
            </a:extLst>
          </p:cNvPr>
          <p:cNvSpPr>
            <a:spLocks noGrp="1"/>
          </p:cNvSpPr>
          <p:nvPr>
            <p:ph type="body" sz="quarter" idx="12"/>
          </p:nvPr>
        </p:nvSpPr>
        <p:spPr>
          <a:xfrm>
            <a:off x="381000" y="1251758"/>
            <a:ext cx="9525000" cy="4844242"/>
          </a:xfrm>
        </p:spPr>
        <p:txBody>
          <a:bodyPr/>
          <a:lstStyle/>
          <a:p>
            <a:r>
              <a:rPr lang="en-US" sz="3200" dirty="0">
                <a:latin typeface="Calibri" panose="020F0502020204030204" pitchFamily="34" charset="0"/>
              </a:rPr>
              <a:t>Date:</a:t>
            </a:r>
          </a:p>
          <a:p>
            <a:pPr marL="742950" lvl="1" indent="-285750" defTabSz="457200">
              <a:lnSpc>
                <a:spcPct val="100000"/>
              </a:lnSpc>
              <a:spcBef>
                <a:spcPct val="20000"/>
              </a:spcBef>
              <a:buClrTx/>
              <a:buSzTx/>
              <a:buFont typeface="Arial"/>
              <a:buChar char="–"/>
            </a:pPr>
            <a:r>
              <a:rPr lang="en-US" sz="2800" dirty="0">
                <a:latin typeface="Calibri"/>
              </a:rPr>
              <a:t>Friday, June 10</a:t>
            </a:r>
            <a:r>
              <a:rPr lang="en-US" sz="2800" baseline="30000" dirty="0">
                <a:latin typeface="Calibri"/>
              </a:rPr>
              <a:t>th</a:t>
            </a:r>
            <a:r>
              <a:rPr lang="en-US" sz="2800" dirty="0">
                <a:latin typeface="Calibri"/>
              </a:rPr>
              <a:t> @9a-12p</a:t>
            </a:r>
          </a:p>
          <a:p>
            <a:pPr marL="457200" lvl="1" indent="0" defTabSz="457200">
              <a:lnSpc>
                <a:spcPct val="100000"/>
              </a:lnSpc>
              <a:spcBef>
                <a:spcPct val="20000"/>
              </a:spcBef>
              <a:buClrTx/>
              <a:buSzTx/>
              <a:buNone/>
            </a:pPr>
            <a:endParaRPr lang="en-US" sz="2800" dirty="0">
              <a:latin typeface="Calibri"/>
            </a:endParaRPr>
          </a:p>
          <a:p>
            <a:pPr marL="594360" indent="-457200" defTabSz="457200">
              <a:lnSpc>
                <a:spcPct val="100000"/>
              </a:lnSpc>
              <a:spcBef>
                <a:spcPct val="20000"/>
              </a:spcBef>
              <a:buClrTx/>
              <a:buSzTx/>
            </a:pPr>
            <a:r>
              <a:rPr lang="en-US" sz="3200" dirty="0">
                <a:latin typeface="Calibri"/>
              </a:rPr>
              <a:t>Tasks:</a:t>
            </a:r>
          </a:p>
          <a:p>
            <a:pPr marL="742950" lvl="1" indent="-285750" defTabSz="457200">
              <a:lnSpc>
                <a:spcPct val="100000"/>
              </a:lnSpc>
              <a:spcBef>
                <a:spcPct val="20000"/>
              </a:spcBef>
              <a:buClrTx/>
              <a:buSzTx/>
              <a:buFont typeface="Arial"/>
              <a:buChar char="–"/>
            </a:pPr>
            <a:r>
              <a:rPr lang="en-US" sz="2800" dirty="0">
                <a:latin typeface="Calibri"/>
              </a:rPr>
              <a:t>Review of draft report</a:t>
            </a:r>
          </a:p>
          <a:p>
            <a:pPr marL="742950" lvl="1" indent="-285750" defTabSz="457200">
              <a:lnSpc>
                <a:spcPct val="100000"/>
              </a:lnSpc>
              <a:spcBef>
                <a:spcPct val="20000"/>
              </a:spcBef>
              <a:buClrTx/>
              <a:buSzTx/>
              <a:buFont typeface="Arial"/>
              <a:buChar char="–"/>
            </a:pPr>
            <a:r>
              <a:rPr lang="en-US" sz="2800" dirty="0">
                <a:latin typeface="Calibri"/>
              </a:rPr>
              <a:t>Organizations/agencies sign up as lead for strategies </a:t>
            </a:r>
          </a:p>
          <a:p>
            <a:pPr marL="742950" lvl="1" indent="-285750" defTabSz="457200">
              <a:lnSpc>
                <a:spcPct val="100000"/>
              </a:lnSpc>
              <a:spcBef>
                <a:spcPct val="20000"/>
              </a:spcBef>
              <a:buClrTx/>
              <a:buSzTx/>
              <a:buFont typeface="Arial"/>
              <a:buChar char="–"/>
            </a:pPr>
            <a:r>
              <a:rPr lang="en-US" sz="2800" dirty="0">
                <a:latin typeface="Calibri"/>
              </a:rPr>
              <a:t>Resources</a:t>
            </a:r>
          </a:p>
        </p:txBody>
      </p:sp>
    </p:spTree>
    <p:extLst>
      <p:ext uri="{BB962C8B-B14F-4D97-AF65-F5344CB8AC3E}">
        <p14:creationId xmlns:p14="http://schemas.microsoft.com/office/powerpoint/2010/main" val="289192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D45E5-1ABE-48B3-BBFD-51410F278D31}"/>
              </a:ext>
            </a:extLst>
          </p:cNvPr>
          <p:cNvSpPr>
            <a:spLocks noGrp="1"/>
          </p:cNvSpPr>
          <p:nvPr>
            <p:ph type="title"/>
          </p:nvPr>
        </p:nvSpPr>
        <p:spPr>
          <a:xfrm>
            <a:off x="1905000" y="1905000"/>
            <a:ext cx="8201891" cy="1340406"/>
          </a:xfrm>
        </p:spPr>
        <p:txBody>
          <a:bodyPr>
            <a:normAutofit/>
          </a:bodyPr>
          <a:lstStyle/>
          <a:p>
            <a:pPr algn="ctr"/>
            <a:r>
              <a:rPr lang="en-US" sz="4400" b="1" dirty="0">
                <a:solidFill>
                  <a:schemeClr val="tx1"/>
                </a:solidFill>
              </a:rPr>
              <a:t>Questions or Comments?</a:t>
            </a:r>
          </a:p>
        </p:txBody>
      </p:sp>
    </p:spTree>
    <p:extLst>
      <p:ext uri="{BB962C8B-B14F-4D97-AF65-F5344CB8AC3E}">
        <p14:creationId xmlns:p14="http://schemas.microsoft.com/office/powerpoint/2010/main" val="154964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D45E5-1ABE-48B3-BBFD-51410F278D31}"/>
              </a:ext>
            </a:extLst>
          </p:cNvPr>
          <p:cNvSpPr>
            <a:spLocks noGrp="1"/>
          </p:cNvSpPr>
          <p:nvPr>
            <p:ph type="title"/>
          </p:nvPr>
        </p:nvSpPr>
        <p:spPr>
          <a:xfrm>
            <a:off x="1905000" y="1905000"/>
            <a:ext cx="8201891" cy="1340406"/>
          </a:xfrm>
        </p:spPr>
        <p:txBody>
          <a:bodyPr>
            <a:normAutofit/>
          </a:bodyPr>
          <a:lstStyle/>
          <a:p>
            <a:pPr algn="ctr"/>
            <a:r>
              <a:rPr lang="en-US" sz="4400" b="1" dirty="0">
                <a:solidFill>
                  <a:schemeClr val="tx1"/>
                </a:solidFill>
              </a:rPr>
              <a:t>Thank you!</a:t>
            </a:r>
          </a:p>
        </p:txBody>
      </p:sp>
    </p:spTree>
    <p:extLst>
      <p:ext uri="{BB962C8B-B14F-4D97-AF65-F5344CB8AC3E}">
        <p14:creationId xmlns:p14="http://schemas.microsoft.com/office/powerpoint/2010/main" val="228056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EC5A-4B66-4D82-92DB-C88EB39A5D8A}"/>
              </a:ext>
            </a:extLst>
          </p:cNvPr>
          <p:cNvSpPr>
            <a:spLocks noGrp="1"/>
          </p:cNvSpPr>
          <p:nvPr>
            <p:ph type="title"/>
          </p:nvPr>
        </p:nvSpPr>
        <p:spPr>
          <a:xfrm>
            <a:off x="457200" y="457200"/>
            <a:ext cx="8229600" cy="734765"/>
          </a:xfrm>
        </p:spPr>
        <p:txBody>
          <a:bodyPr/>
          <a:lstStyle/>
          <a:p>
            <a:r>
              <a:rPr lang="en-US">
                <a:solidFill>
                  <a:schemeClr val="tx1"/>
                </a:solidFill>
              </a:rPr>
              <a:t>Zoom Housekeeping Rules</a:t>
            </a:r>
          </a:p>
        </p:txBody>
      </p:sp>
      <p:sp>
        <p:nvSpPr>
          <p:cNvPr id="3" name="Text Placeholder 2">
            <a:extLst>
              <a:ext uri="{FF2B5EF4-FFF2-40B4-BE49-F238E27FC236}">
                <a16:creationId xmlns:a16="http://schemas.microsoft.com/office/drawing/2014/main" id="{E30B378A-6BC1-4128-A595-95C720BD3B22}"/>
              </a:ext>
            </a:extLst>
          </p:cNvPr>
          <p:cNvSpPr>
            <a:spLocks noGrp="1"/>
          </p:cNvSpPr>
          <p:nvPr>
            <p:ph type="body" sz="quarter" idx="12"/>
          </p:nvPr>
        </p:nvSpPr>
        <p:spPr>
          <a:xfrm>
            <a:off x="431800" y="1447799"/>
            <a:ext cx="11226800" cy="4701209"/>
          </a:xfrm>
        </p:spPr>
        <p:txBody>
          <a:bodyPr>
            <a:normAutofit/>
          </a:bodyPr>
          <a:lstStyle/>
          <a:p>
            <a:r>
              <a:rPr lang="en-US" sz="3300" dirty="0">
                <a:latin typeface="Calibri" panose="020F0502020204030204" pitchFamily="34" charset="0"/>
              </a:rPr>
              <a:t>Please</a:t>
            </a:r>
            <a:r>
              <a:rPr lang="en-US" sz="3300" b="1" dirty="0">
                <a:latin typeface="Calibri" panose="020F0502020204030204" pitchFamily="34" charset="0"/>
              </a:rPr>
              <a:t> </a:t>
            </a:r>
            <a:r>
              <a:rPr lang="en-US" sz="3300" dirty="0">
                <a:latin typeface="Calibri" panose="020F0502020204030204" pitchFamily="34" charset="0"/>
              </a:rPr>
              <a:t>mute yourself so everyone can hear without background noise interruptions.</a:t>
            </a:r>
          </a:p>
          <a:p>
            <a:r>
              <a:rPr lang="en-US" sz="3300" dirty="0">
                <a:latin typeface="Calibri" panose="020F0502020204030204" pitchFamily="34" charset="0"/>
              </a:rPr>
              <a:t>If you have a comment, please wait until I am done going over the slide then please feel free to unmute yourself and provide feedback. You can also type your comment in the chat box.</a:t>
            </a:r>
          </a:p>
          <a:p>
            <a:r>
              <a:rPr lang="en-US" sz="3300" dirty="0">
                <a:latin typeface="Calibri" panose="020F0502020204030204" pitchFamily="34" charset="0"/>
              </a:rPr>
              <a:t>We will be recording this meeting for our internal use. The recording will not be shared or sent out to anyone. This allows us to go back and listen to make sure that we are taking down everyone's feedback.</a:t>
            </a:r>
          </a:p>
          <a:p>
            <a:pPr marL="365760" lvl="1" indent="0">
              <a:buNone/>
            </a:pPr>
            <a:endParaRPr lang="en-US" sz="3200" dirty="0">
              <a:latin typeface="Calibri" panose="020F0502020204030204" pitchFamily="34" charset="0"/>
            </a:endParaRPr>
          </a:p>
        </p:txBody>
      </p:sp>
    </p:spTree>
    <p:extLst>
      <p:ext uri="{BB962C8B-B14F-4D97-AF65-F5344CB8AC3E}">
        <p14:creationId xmlns:p14="http://schemas.microsoft.com/office/powerpoint/2010/main" val="317369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68" y="276618"/>
            <a:ext cx="8229600" cy="734765"/>
          </a:xfrm>
        </p:spPr>
        <p:txBody>
          <a:bodyPr/>
          <a:lstStyle/>
          <a:p>
            <a:r>
              <a:rPr lang="en-US" dirty="0">
                <a:solidFill>
                  <a:schemeClr val="tx1"/>
                </a:solidFill>
              </a:rPr>
              <a:t>CHIP Planning Timeline</a:t>
            </a:r>
          </a:p>
        </p:txBody>
      </p:sp>
      <p:sp>
        <p:nvSpPr>
          <p:cNvPr id="3" name="Text Placeholder 2"/>
          <p:cNvSpPr>
            <a:spLocks noGrp="1"/>
          </p:cNvSpPr>
          <p:nvPr>
            <p:ph type="body" sz="quarter" idx="12"/>
          </p:nvPr>
        </p:nvSpPr>
        <p:spPr>
          <a:xfrm>
            <a:off x="326469" y="1011383"/>
            <a:ext cx="8229599" cy="4873770"/>
          </a:xfrm>
        </p:spPr>
        <p:txBody>
          <a:bodyPr>
            <a:normAutofit/>
          </a:bodyPr>
          <a:lstStyle/>
          <a:p>
            <a:r>
              <a:rPr lang="en-US" sz="3200" dirty="0">
                <a:latin typeface="Calibri" panose="020F0502020204030204" pitchFamily="34" charset="0"/>
              </a:rPr>
              <a:t>In the next 4 meetings, we will complete the following planning steps:</a:t>
            </a:r>
          </a:p>
          <a:p>
            <a:endParaRPr lang="en-US" sz="3200" dirty="0">
              <a:latin typeface="Calibri" panose="020F0502020204030204" pitchFamily="34" charset="0"/>
            </a:endParaRPr>
          </a:p>
        </p:txBody>
      </p:sp>
      <p:sp>
        <p:nvSpPr>
          <p:cNvPr id="4" name="Rectangle 3">
            <a:extLst>
              <a:ext uri="{FF2B5EF4-FFF2-40B4-BE49-F238E27FC236}">
                <a16:creationId xmlns:a16="http://schemas.microsoft.com/office/drawing/2014/main" id="{BD4CC705-BEA6-45B4-92CA-C7E35C43320D}"/>
              </a:ext>
            </a:extLst>
          </p:cNvPr>
          <p:cNvSpPr/>
          <p:nvPr/>
        </p:nvSpPr>
        <p:spPr>
          <a:xfrm>
            <a:off x="533400" y="2057400"/>
            <a:ext cx="5067300" cy="3305520"/>
          </a:xfrm>
          <a:prstGeom prst="rect">
            <a:avLst/>
          </a:prstGeom>
        </p:spPr>
        <p:txBody>
          <a:bodyPr wrap="square">
            <a:spAutoFit/>
          </a:bodyPr>
          <a:lstStyle/>
          <a:p>
            <a:pPr marL="800100" lvl="1" indent="-342900">
              <a:spcBef>
                <a:spcPct val="20000"/>
              </a:spcBef>
              <a:buFont typeface="Wingdings" panose="05000000000000000000" pitchFamily="2" charset="2"/>
              <a:buChar char="Ø"/>
            </a:pPr>
            <a:r>
              <a:rPr lang="en-US" sz="2400" b="1" strike="sngStrike" dirty="0">
                <a:solidFill>
                  <a:schemeClr val="tx2"/>
                </a:solidFill>
                <a:latin typeface="Calibri" panose="020F0502020204030204" pitchFamily="34" charset="0"/>
              </a:rPr>
              <a:t>Meeting 1: (Tuesday 4/8)</a:t>
            </a:r>
          </a:p>
          <a:p>
            <a:pPr marL="1200150" lvl="2" indent="-285750">
              <a:spcBef>
                <a:spcPct val="20000"/>
              </a:spcBef>
              <a:buFont typeface="Arial"/>
              <a:buChar char="–"/>
            </a:pPr>
            <a:r>
              <a:rPr lang="en-US" sz="2000" strike="sngStrike" dirty="0">
                <a:solidFill>
                  <a:schemeClr val="tx2"/>
                </a:solidFill>
                <a:latin typeface="Calibri" panose="020F0502020204030204" pitchFamily="34" charset="0"/>
              </a:rPr>
              <a:t>Choose Priorities</a:t>
            </a:r>
          </a:p>
          <a:p>
            <a:pPr marL="1200150" lvl="2" indent="-285750">
              <a:spcBef>
                <a:spcPct val="20000"/>
              </a:spcBef>
              <a:buFont typeface="Arial"/>
              <a:buChar char="–"/>
            </a:pPr>
            <a:r>
              <a:rPr lang="en-US" sz="2000" strike="sngStrike" dirty="0">
                <a:solidFill>
                  <a:schemeClr val="tx2"/>
                </a:solidFill>
                <a:latin typeface="Calibri" panose="020F0502020204030204" pitchFamily="34" charset="0"/>
              </a:rPr>
              <a:t>Rank Priorities</a:t>
            </a:r>
          </a:p>
          <a:p>
            <a:pPr marL="1200150" lvl="2" indent="-285750">
              <a:spcBef>
                <a:spcPct val="20000"/>
              </a:spcBef>
              <a:buFont typeface="Arial"/>
              <a:buChar char="–"/>
            </a:pPr>
            <a:r>
              <a:rPr lang="en-US" sz="2000" strike="sngStrike" dirty="0">
                <a:solidFill>
                  <a:schemeClr val="tx2"/>
                </a:solidFill>
                <a:latin typeface="Calibri" panose="020F0502020204030204" pitchFamily="34" charset="0"/>
              </a:rPr>
              <a:t>Quality of Life Survey</a:t>
            </a:r>
          </a:p>
          <a:p>
            <a:pPr lvl="2">
              <a:spcBef>
                <a:spcPct val="20000"/>
              </a:spcBef>
            </a:pPr>
            <a:endParaRPr lang="en-US" sz="1000" dirty="0">
              <a:solidFill>
                <a:schemeClr val="tx2"/>
              </a:solidFill>
              <a:latin typeface="Calibri" panose="020F0502020204030204" pitchFamily="34" charset="0"/>
            </a:endParaRPr>
          </a:p>
          <a:p>
            <a:pPr marL="857250" lvl="1" indent="-342900">
              <a:spcBef>
                <a:spcPct val="20000"/>
              </a:spcBef>
              <a:buFont typeface="Wingdings" panose="05000000000000000000" pitchFamily="2" charset="2"/>
              <a:buChar char="Ø"/>
            </a:pPr>
            <a:r>
              <a:rPr lang="en-US" sz="2400" b="1" strike="sngStrike" dirty="0">
                <a:solidFill>
                  <a:schemeClr val="tx2"/>
                </a:solidFill>
                <a:latin typeface="Calibri" panose="020F0502020204030204" pitchFamily="34" charset="0"/>
              </a:rPr>
              <a:t>Meeting 2: (Tuesday 4/22)</a:t>
            </a:r>
          </a:p>
          <a:p>
            <a:pPr marL="1371600" lvl="2" indent="-457200">
              <a:spcBef>
                <a:spcPct val="20000"/>
              </a:spcBef>
              <a:buFont typeface="Arial"/>
              <a:buChar char="–"/>
            </a:pPr>
            <a:r>
              <a:rPr lang="en-US" sz="2000" strike="sngStrike" dirty="0">
                <a:solidFill>
                  <a:schemeClr val="tx2"/>
                </a:solidFill>
                <a:latin typeface="Calibri" panose="020F0502020204030204" pitchFamily="34" charset="0"/>
              </a:rPr>
              <a:t>LPHSA</a:t>
            </a:r>
          </a:p>
          <a:p>
            <a:pPr marL="1371600" lvl="2" indent="-457200">
              <a:spcBef>
                <a:spcPct val="20000"/>
              </a:spcBef>
              <a:buFont typeface="Arial"/>
              <a:buChar char="–"/>
            </a:pPr>
            <a:r>
              <a:rPr lang="en-US" sz="2000" strike="sngStrike" dirty="0">
                <a:solidFill>
                  <a:schemeClr val="tx2"/>
                </a:solidFill>
                <a:latin typeface="Calibri" panose="020F0502020204030204" pitchFamily="34" charset="0"/>
              </a:rPr>
              <a:t>Forces of Change </a:t>
            </a:r>
          </a:p>
          <a:p>
            <a:pPr marL="1371600" lvl="2" indent="-457200">
              <a:spcBef>
                <a:spcPct val="20000"/>
              </a:spcBef>
              <a:buFont typeface="Arial"/>
              <a:buChar char="–"/>
            </a:pPr>
            <a:r>
              <a:rPr lang="en-US" sz="2000" strike="sngStrike" dirty="0">
                <a:solidFill>
                  <a:schemeClr val="tx2"/>
                </a:solidFill>
                <a:latin typeface="Calibri" panose="020F0502020204030204" pitchFamily="34" charset="0"/>
              </a:rPr>
              <a:t>Community Themes &amp; Strengths</a:t>
            </a:r>
          </a:p>
        </p:txBody>
      </p:sp>
      <p:sp>
        <p:nvSpPr>
          <p:cNvPr id="5" name="TextBox 4">
            <a:extLst>
              <a:ext uri="{FF2B5EF4-FFF2-40B4-BE49-F238E27FC236}">
                <a16:creationId xmlns:a16="http://schemas.microsoft.com/office/drawing/2014/main" id="{64D48BE0-7E44-43F1-AC37-E0AF6E8F9201}"/>
              </a:ext>
            </a:extLst>
          </p:cNvPr>
          <p:cNvSpPr txBox="1"/>
          <p:nvPr/>
        </p:nvSpPr>
        <p:spPr>
          <a:xfrm>
            <a:off x="5943600" y="2060448"/>
            <a:ext cx="3962400" cy="3243965"/>
          </a:xfrm>
          <a:prstGeom prst="rect">
            <a:avLst/>
          </a:prstGeom>
          <a:noFill/>
        </p:spPr>
        <p:txBody>
          <a:bodyPr wrap="square" rtlCol="0">
            <a:spAutoFit/>
          </a:bodyPr>
          <a:lstStyle/>
          <a:p>
            <a:pPr marL="342900" indent="-342900">
              <a:spcBef>
                <a:spcPct val="20000"/>
              </a:spcBef>
              <a:buFont typeface="Wingdings" panose="05000000000000000000" pitchFamily="2" charset="2"/>
              <a:buChar char="Ø"/>
            </a:pPr>
            <a:r>
              <a:rPr lang="en-US" sz="2400" b="1" dirty="0">
                <a:solidFill>
                  <a:schemeClr val="tx2"/>
                </a:solidFill>
                <a:latin typeface="Calibri" panose="020F0502020204030204" pitchFamily="34" charset="0"/>
              </a:rPr>
              <a:t>Meeting 3: (Tuesday 5/13)</a:t>
            </a:r>
          </a:p>
          <a:p>
            <a:pPr marL="742950" lvl="1" indent="-285750">
              <a:spcBef>
                <a:spcPct val="20000"/>
              </a:spcBef>
              <a:buFont typeface="Arial"/>
              <a:buChar char="–"/>
            </a:pPr>
            <a:r>
              <a:rPr lang="en-US" sz="2000" dirty="0">
                <a:solidFill>
                  <a:schemeClr val="tx2"/>
                </a:solidFill>
                <a:latin typeface="Calibri" panose="020F0502020204030204" pitchFamily="34" charset="0"/>
              </a:rPr>
              <a:t>Quality of Life Results</a:t>
            </a:r>
          </a:p>
          <a:p>
            <a:pPr marL="742950" lvl="1" indent="-285750">
              <a:spcBef>
                <a:spcPct val="20000"/>
              </a:spcBef>
              <a:buFont typeface="Arial"/>
              <a:buChar char="–"/>
            </a:pPr>
            <a:r>
              <a:rPr lang="en-US" sz="2000" dirty="0">
                <a:solidFill>
                  <a:schemeClr val="tx2"/>
                </a:solidFill>
                <a:latin typeface="Calibri" panose="020F0502020204030204" pitchFamily="34" charset="0"/>
              </a:rPr>
              <a:t>Gap Analysis and Potential Strategies Results</a:t>
            </a:r>
          </a:p>
          <a:p>
            <a:pPr lvl="1">
              <a:spcBef>
                <a:spcPct val="20000"/>
              </a:spcBef>
            </a:pPr>
            <a:endParaRPr lang="en-US" sz="1000" dirty="0">
              <a:solidFill>
                <a:schemeClr val="tx2"/>
              </a:solidFill>
              <a:latin typeface="Calibri" panose="020F0502020204030204" pitchFamily="34" charset="0"/>
            </a:endParaRPr>
          </a:p>
          <a:p>
            <a:pPr marL="342900" indent="-342900">
              <a:spcBef>
                <a:spcPct val="20000"/>
              </a:spcBef>
              <a:buFont typeface="Wingdings" panose="05000000000000000000" pitchFamily="2" charset="2"/>
              <a:buChar char="Ø"/>
            </a:pPr>
            <a:r>
              <a:rPr lang="en-US" sz="2400" b="1" dirty="0">
                <a:solidFill>
                  <a:schemeClr val="tx2"/>
                </a:solidFill>
                <a:latin typeface="Calibri" panose="020F0502020204030204" pitchFamily="34" charset="0"/>
              </a:rPr>
              <a:t>Meeting 4: (Tuesday 6/10)</a:t>
            </a:r>
          </a:p>
          <a:p>
            <a:pPr marL="742950" lvl="1" indent="-285750">
              <a:spcBef>
                <a:spcPct val="20000"/>
              </a:spcBef>
              <a:buFont typeface="Arial"/>
              <a:buChar char="–"/>
            </a:pPr>
            <a:r>
              <a:rPr lang="en-US" sz="2000" dirty="0">
                <a:solidFill>
                  <a:schemeClr val="tx2"/>
                </a:solidFill>
                <a:latin typeface="Calibri" panose="020F0502020204030204" pitchFamily="34" charset="0"/>
              </a:rPr>
              <a:t>Review of Action Steps</a:t>
            </a:r>
          </a:p>
          <a:p>
            <a:pPr marL="742950" lvl="1" indent="-285750">
              <a:spcBef>
                <a:spcPct val="20000"/>
              </a:spcBef>
              <a:buFont typeface="Arial"/>
              <a:buChar char="–"/>
            </a:pPr>
            <a:r>
              <a:rPr lang="en-US" sz="2000" dirty="0">
                <a:solidFill>
                  <a:schemeClr val="tx2"/>
                </a:solidFill>
                <a:latin typeface="Calibri" panose="020F0502020204030204" pitchFamily="34" charset="0"/>
              </a:rPr>
              <a:t>Review of Draft Plan  </a:t>
            </a:r>
          </a:p>
          <a:p>
            <a:pPr marL="742950" lvl="1" indent="-285750">
              <a:spcBef>
                <a:spcPct val="20000"/>
              </a:spcBef>
              <a:buFont typeface="Arial"/>
              <a:buChar char="–"/>
            </a:pPr>
            <a:r>
              <a:rPr lang="en-US" sz="2000" dirty="0">
                <a:solidFill>
                  <a:schemeClr val="tx2"/>
                </a:solidFill>
                <a:latin typeface="Calibri" panose="020F0502020204030204" pitchFamily="34" charset="0"/>
              </a:rPr>
              <a:t>Resources</a:t>
            </a:r>
          </a:p>
        </p:txBody>
      </p:sp>
      <p:sp>
        <p:nvSpPr>
          <p:cNvPr id="6" name="Star: 5 Points 5">
            <a:extLst>
              <a:ext uri="{FF2B5EF4-FFF2-40B4-BE49-F238E27FC236}">
                <a16:creationId xmlns:a16="http://schemas.microsoft.com/office/drawing/2014/main" id="{6C6D6EBB-4CDB-4311-BC91-EC13D0C49C6B}"/>
              </a:ext>
            </a:extLst>
          </p:cNvPr>
          <p:cNvSpPr/>
          <p:nvPr/>
        </p:nvSpPr>
        <p:spPr>
          <a:xfrm>
            <a:off x="5796446" y="2015106"/>
            <a:ext cx="556120" cy="533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20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564" y="228600"/>
            <a:ext cx="11357635" cy="734765"/>
          </a:xfrm>
        </p:spPr>
        <p:txBody>
          <a:bodyPr/>
          <a:lstStyle/>
          <a:p>
            <a:r>
              <a:rPr lang="en-US" dirty="0">
                <a:solidFill>
                  <a:schemeClr val="tx1"/>
                </a:solidFill>
              </a:rPr>
              <a:t>CHIP Priorities </a:t>
            </a:r>
          </a:p>
        </p:txBody>
      </p:sp>
      <p:sp>
        <p:nvSpPr>
          <p:cNvPr id="4" name="Text Placeholder 3"/>
          <p:cNvSpPr>
            <a:spLocks noGrp="1"/>
          </p:cNvSpPr>
          <p:nvPr>
            <p:ph type="body" sz="quarter" idx="12"/>
          </p:nvPr>
        </p:nvSpPr>
        <p:spPr>
          <a:xfrm>
            <a:off x="380998" y="1219200"/>
            <a:ext cx="11506201" cy="4724400"/>
          </a:xfrm>
        </p:spPr>
        <p:txBody>
          <a:bodyPr numCol="2">
            <a:normAutofit/>
          </a:bodyPr>
          <a:lstStyle/>
          <a:p>
            <a:pPr marL="45720" indent="0">
              <a:buNone/>
            </a:pPr>
            <a:r>
              <a:rPr lang="en-US" sz="3600" b="1" u="sng" dirty="0">
                <a:solidFill>
                  <a:schemeClr val="accent3"/>
                </a:solidFill>
                <a:latin typeface="Calibri" panose="020F0502020204030204" pitchFamily="34" charset="0"/>
              </a:rPr>
              <a:t>Priority Factors </a:t>
            </a:r>
          </a:p>
          <a:p>
            <a:r>
              <a:rPr lang="en-US" sz="3200" dirty="0">
                <a:latin typeface="Calibri" panose="020F0502020204030204" pitchFamily="34" charset="0"/>
              </a:rPr>
              <a:t>Community Conditions</a:t>
            </a:r>
          </a:p>
          <a:p>
            <a:r>
              <a:rPr lang="en-US" sz="3200" dirty="0">
                <a:solidFill>
                  <a:schemeClr val="tx1"/>
                </a:solidFill>
                <a:latin typeface="Calibri" panose="020F0502020204030204" pitchFamily="34" charset="0"/>
              </a:rPr>
              <a:t>Health Behaviors</a:t>
            </a:r>
          </a:p>
          <a:p>
            <a:r>
              <a:rPr lang="en-US" sz="3200" dirty="0">
                <a:solidFill>
                  <a:schemeClr val="tx1"/>
                </a:solidFill>
                <a:latin typeface="Calibri" panose="020F0502020204030204" pitchFamily="34" charset="0"/>
              </a:rPr>
              <a:t>Access to Care</a:t>
            </a:r>
          </a:p>
          <a:p>
            <a:pPr marL="45720" indent="0">
              <a:buNone/>
            </a:pPr>
            <a:endParaRPr lang="en-US" sz="5100" b="1" u="sng" dirty="0">
              <a:solidFill>
                <a:srgbClr val="00B050"/>
              </a:solidFill>
              <a:latin typeface="Calibri" panose="020F0502020204030204" pitchFamily="34" charset="0"/>
            </a:endParaRPr>
          </a:p>
          <a:p>
            <a:pPr marL="45720" indent="0">
              <a:buNone/>
            </a:pPr>
            <a:endParaRPr lang="en-US" sz="3600" b="1" u="sng" dirty="0">
              <a:solidFill>
                <a:srgbClr val="00B050"/>
              </a:solidFill>
              <a:latin typeface="Calibri" panose="020F0502020204030204" pitchFamily="34" charset="0"/>
            </a:endParaRPr>
          </a:p>
          <a:p>
            <a:pPr marL="45720" indent="0">
              <a:buNone/>
            </a:pPr>
            <a:r>
              <a:rPr lang="en-US" sz="3600" b="1" u="sng" dirty="0">
                <a:solidFill>
                  <a:srgbClr val="00B050"/>
                </a:solidFill>
                <a:latin typeface="Calibri" panose="020F0502020204030204" pitchFamily="34" charset="0"/>
              </a:rPr>
              <a:t>Priority Health Outcomes </a:t>
            </a:r>
          </a:p>
          <a:p>
            <a:r>
              <a:rPr lang="en-US" sz="3200" dirty="0">
                <a:latin typeface="Calibri" panose="020F0502020204030204" pitchFamily="34" charset="0"/>
              </a:rPr>
              <a:t>Mental Health &amp; Addiction</a:t>
            </a:r>
          </a:p>
          <a:p>
            <a:r>
              <a:rPr lang="en-US" sz="3200" dirty="0">
                <a:latin typeface="Calibri" panose="020F0502020204030204" pitchFamily="34" charset="0"/>
              </a:rPr>
              <a:t>Chronic Disease</a:t>
            </a:r>
          </a:p>
          <a:p>
            <a:r>
              <a:rPr lang="en-US" sz="3200" dirty="0">
                <a:latin typeface="Calibri" panose="020F0502020204030204" pitchFamily="34" charset="0"/>
              </a:rPr>
              <a:t>Social Wellness </a:t>
            </a:r>
          </a:p>
        </p:txBody>
      </p:sp>
      <p:pic>
        <p:nvPicPr>
          <p:cNvPr id="5" name="Picture 45">
            <a:extLst>
              <a:ext uri="{FF2B5EF4-FFF2-40B4-BE49-F238E27FC236}">
                <a16:creationId xmlns:a16="http://schemas.microsoft.com/office/drawing/2014/main" id="{CC59CA3B-7B33-4CB5-A2B5-6E2F9E1BBF0B}"/>
              </a:ext>
            </a:extLst>
          </p:cNvPr>
          <p:cNvPicPr>
            <a:picLocks noChangeArrowheads="1"/>
          </p:cNvPicPr>
          <p:nvPr/>
        </p:nvPicPr>
        <p:blipFill>
          <a:blip r:embed="rId3">
            <a:extLst>
              <a:ext uri="{28A0092B-C50C-407E-A947-70E740481C1C}">
                <a14:useLocalDpi xmlns:a14="http://schemas.microsoft.com/office/drawing/2010/main" val="0"/>
              </a:ext>
            </a:extLst>
          </a:blip>
          <a:srcRect b="-520"/>
          <a:stretch>
            <a:fillRect/>
          </a:stretch>
        </p:blipFill>
        <p:spPr bwMode="auto">
          <a:xfrm>
            <a:off x="10820400" y="1782602"/>
            <a:ext cx="266700" cy="3021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a:extLst>
              <a:ext uri="{FF2B5EF4-FFF2-40B4-BE49-F238E27FC236}">
                <a16:creationId xmlns:a16="http://schemas.microsoft.com/office/drawing/2014/main" id="{887B471C-DF9C-40CB-A922-F49D5FA88F58}"/>
              </a:ext>
            </a:extLst>
          </p:cNvPr>
          <p:cNvPicPr>
            <a:picLocks noChangeArrowheads="1"/>
          </p:cNvPicPr>
          <p:nvPr/>
        </p:nvPicPr>
        <p:blipFill>
          <a:blip r:embed="rId3">
            <a:extLst>
              <a:ext uri="{28A0092B-C50C-407E-A947-70E740481C1C}">
                <a14:useLocalDpi xmlns:a14="http://schemas.microsoft.com/office/drawing/2010/main" val="0"/>
              </a:ext>
            </a:extLst>
          </a:blip>
          <a:srcRect b="-520"/>
          <a:stretch>
            <a:fillRect/>
          </a:stretch>
        </p:blipFill>
        <p:spPr bwMode="auto">
          <a:xfrm>
            <a:off x="4495800" y="1783301"/>
            <a:ext cx="266700" cy="3021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5">
            <a:extLst>
              <a:ext uri="{FF2B5EF4-FFF2-40B4-BE49-F238E27FC236}">
                <a16:creationId xmlns:a16="http://schemas.microsoft.com/office/drawing/2014/main" id="{1AEA6A97-401C-4905-9E59-2E9555B6CC99}"/>
              </a:ext>
            </a:extLst>
          </p:cNvPr>
          <p:cNvPicPr>
            <a:picLocks noChangeArrowheads="1"/>
          </p:cNvPicPr>
          <p:nvPr/>
        </p:nvPicPr>
        <p:blipFill>
          <a:blip r:embed="rId3">
            <a:extLst>
              <a:ext uri="{28A0092B-C50C-407E-A947-70E740481C1C}">
                <a14:useLocalDpi xmlns:a14="http://schemas.microsoft.com/office/drawing/2010/main" val="0"/>
              </a:ext>
            </a:extLst>
          </a:blip>
          <a:srcRect b="-520"/>
          <a:stretch>
            <a:fillRect/>
          </a:stretch>
        </p:blipFill>
        <p:spPr bwMode="auto">
          <a:xfrm>
            <a:off x="3581400" y="2514600"/>
            <a:ext cx="266700" cy="302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5">
            <a:extLst>
              <a:ext uri="{FF2B5EF4-FFF2-40B4-BE49-F238E27FC236}">
                <a16:creationId xmlns:a16="http://schemas.microsoft.com/office/drawing/2014/main" id="{6C7F7F6A-84E2-8F95-140F-500DC5C75486}"/>
              </a:ext>
            </a:extLst>
          </p:cNvPr>
          <p:cNvPicPr>
            <a:picLocks noChangeArrowheads="1"/>
          </p:cNvPicPr>
          <p:nvPr/>
        </p:nvPicPr>
        <p:blipFill>
          <a:blip r:embed="rId3">
            <a:extLst>
              <a:ext uri="{28A0092B-C50C-407E-A947-70E740481C1C}">
                <a14:useLocalDpi xmlns:a14="http://schemas.microsoft.com/office/drawing/2010/main" val="0"/>
              </a:ext>
            </a:extLst>
          </a:blip>
          <a:srcRect b="-520"/>
          <a:stretch>
            <a:fillRect/>
          </a:stretch>
        </p:blipFill>
        <p:spPr bwMode="auto">
          <a:xfrm>
            <a:off x="3124200" y="3192918"/>
            <a:ext cx="266700" cy="3021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5">
            <a:extLst>
              <a:ext uri="{FF2B5EF4-FFF2-40B4-BE49-F238E27FC236}">
                <a16:creationId xmlns:a16="http://schemas.microsoft.com/office/drawing/2014/main" id="{75FCB6E2-748C-EF49-A857-C2C96B811D33}"/>
              </a:ext>
            </a:extLst>
          </p:cNvPr>
          <p:cNvPicPr>
            <a:picLocks noChangeArrowheads="1"/>
          </p:cNvPicPr>
          <p:nvPr/>
        </p:nvPicPr>
        <p:blipFill>
          <a:blip r:embed="rId3">
            <a:extLst>
              <a:ext uri="{28A0092B-C50C-407E-A947-70E740481C1C}">
                <a14:useLocalDpi xmlns:a14="http://schemas.microsoft.com/office/drawing/2010/main" val="0"/>
              </a:ext>
            </a:extLst>
          </a:blip>
          <a:srcRect b="-520"/>
          <a:stretch>
            <a:fillRect/>
          </a:stretch>
        </p:blipFill>
        <p:spPr bwMode="auto">
          <a:xfrm>
            <a:off x="8991600" y="2509520"/>
            <a:ext cx="266700" cy="30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09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DB3E-034C-4B16-B9CA-C9C9D6EF7A9D}"/>
              </a:ext>
            </a:extLst>
          </p:cNvPr>
          <p:cNvSpPr>
            <a:spLocks noGrp="1"/>
          </p:cNvSpPr>
          <p:nvPr>
            <p:ph type="title"/>
          </p:nvPr>
        </p:nvSpPr>
        <p:spPr>
          <a:xfrm>
            <a:off x="1995054" y="2393394"/>
            <a:ext cx="8201891" cy="1340406"/>
          </a:xfrm>
        </p:spPr>
        <p:txBody>
          <a:bodyPr>
            <a:normAutofit/>
          </a:bodyPr>
          <a:lstStyle/>
          <a:p>
            <a:pPr algn="ctr"/>
            <a:r>
              <a:rPr lang="en-US" sz="5400" b="1" dirty="0">
                <a:solidFill>
                  <a:schemeClr val="tx1"/>
                </a:solidFill>
              </a:rPr>
              <a:t>Quality of Life Results</a:t>
            </a:r>
          </a:p>
        </p:txBody>
      </p:sp>
      <p:sp>
        <p:nvSpPr>
          <p:cNvPr id="3" name="TextBox 2">
            <a:extLst>
              <a:ext uri="{FF2B5EF4-FFF2-40B4-BE49-F238E27FC236}">
                <a16:creationId xmlns:a16="http://schemas.microsoft.com/office/drawing/2014/main" id="{0CCC2E7B-209B-4142-A061-1E640C2234D4}"/>
              </a:ext>
            </a:extLst>
          </p:cNvPr>
          <p:cNvSpPr txBox="1"/>
          <p:nvPr/>
        </p:nvSpPr>
        <p:spPr>
          <a:xfrm>
            <a:off x="4457699" y="3886200"/>
            <a:ext cx="32766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PDF Attachment</a:t>
            </a:r>
          </a:p>
        </p:txBody>
      </p:sp>
    </p:spTree>
    <p:extLst>
      <p:ext uri="{BB962C8B-B14F-4D97-AF65-F5344CB8AC3E}">
        <p14:creationId xmlns:p14="http://schemas.microsoft.com/office/powerpoint/2010/main" val="238563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DB3E-034C-4B16-B9CA-C9C9D6EF7A9D}"/>
              </a:ext>
            </a:extLst>
          </p:cNvPr>
          <p:cNvSpPr>
            <a:spLocks noGrp="1"/>
          </p:cNvSpPr>
          <p:nvPr>
            <p:ph type="title"/>
          </p:nvPr>
        </p:nvSpPr>
        <p:spPr>
          <a:xfrm>
            <a:off x="1454727" y="2606397"/>
            <a:ext cx="9282546" cy="1645206"/>
          </a:xfrm>
        </p:spPr>
        <p:txBody>
          <a:bodyPr>
            <a:normAutofit/>
          </a:bodyPr>
          <a:lstStyle/>
          <a:p>
            <a:pPr algn="ctr"/>
            <a:r>
              <a:rPr lang="en-US" sz="5400" b="1" dirty="0">
                <a:solidFill>
                  <a:schemeClr val="tx1"/>
                </a:solidFill>
              </a:rPr>
              <a:t>Gap Analysis and </a:t>
            </a:r>
            <a:br>
              <a:rPr lang="en-US" sz="5400" b="1" dirty="0">
                <a:solidFill>
                  <a:schemeClr val="tx1"/>
                </a:solidFill>
              </a:rPr>
            </a:br>
            <a:r>
              <a:rPr lang="en-US" sz="5400" b="1" dirty="0">
                <a:solidFill>
                  <a:schemeClr val="tx1"/>
                </a:solidFill>
              </a:rPr>
              <a:t>Potential Strategies Results</a:t>
            </a:r>
          </a:p>
        </p:txBody>
      </p:sp>
    </p:spTree>
    <p:extLst>
      <p:ext uri="{BB962C8B-B14F-4D97-AF65-F5344CB8AC3E}">
        <p14:creationId xmlns:p14="http://schemas.microsoft.com/office/powerpoint/2010/main" val="416409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0B-9151-45FA-99BD-4D4E27D7DB81}"/>
              </a:ext>
            </a:extLst>
          </p:cNvPr>
          <p:cNvSpPr>
            <a:spLocks noGrp="1"/>
          </p:cNvSpPr>
          <p:nvPr>
            <p:ph type="title"/>
          </p:nvPr>
        </p:nvSpPr>
        <p:spPr>
          <a:xfrm>
            <a:off x="381000" y="152400"/>
            <a:ext cx="11430000" cy="734765"/>
          </a:xfrm>
        </p:spPr>
        <p:txBody>
          <a:bodyPr>
            <a:noAutofit/>
          </a:bodyPr>
          <a:lstStyle/>
          <a:p>
            <a:r>
              <a:rPr lang="en-US" sz="3200" dirty="0">
                <a:solidFill>
                  <a:schemeClr val="tx1"/>
                </a:solidFill>
              </a:rPr>
              <a:t>Gap Analysis and Strategies Results – </a:t>
            </a:r>
            <a:r>
              <a:rPr lang="en-US" sz="3200" dirty="0">
                <a:solidFill>
                  <a:schemeClr val="accent3"/>
                </a:solidFill>
              </a:rPr>
              <a:t>Community Conditions</a:t>
            </a:r>
          </a:p>
        </p:txBody>
      </p:sp>
      <p:pic>
        <p:nvPicPr>
          <p:cNvPr id="4" name="Picture 3">
            <a:extLst>
              <a:ext uri="{FF2B5EF4-FFF2-40B4-BE49-F238E27FC236}">
                <a16:creationId xmlns:a16="http://schemas.microsoft.com/office/drawing/2014/main" id="{FF2D68AB-D74A-7F7D-3BFE-88B0853A6126}"/>
              </a:ext>
            </a:extLst>
          </p:cNvPr>
          <p:cNvPicPr>
            <a:picLocks noChangeAspect="1"/>
          </p:cNvPicPr>
          <p:nvPr/>
        </p:nvPicPr>
        <p:blipFill>
          <a:blip r:embed="rId2"/>
          <a:stretch>
            <a:fillRect/>
          </a:stretch>
        </p:blipFill>
        <p:spPr>
          <a:xfrm>
            <a:off x="2667000" y="846882"/>
            <a:ext cx="6305550" cy="5823158"/>
          </a:xfrm>
          <a:prstGeom prst="rect">
            <a:avLst/>
          </a:prstGeom>
        </p:spPr>
      </p:pic>
    </p:spTree>
    <p:extLst>
      <p:ext uri="{BB962C8B-B14F-4D97-AF65-F5344CB8AC3E}">
        <p14:creationId xmlns:p14="http://schemas.microsoft.com/office/powerpoint/2010/main" val="213501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0B-9151-45FA-99BD-4D4E27D7DB81}"/>
              </a:ext>
            </a:extLst>
          </p:cNvPr>
          <p:cNvSpPr>
            <a:spLocks noGrp="1"/>
          </p:cNvSpPr>
          <p:nvPr>
            <p:ph type="title"/>
          </p:nvPr>
        </p:nvSpPr>
        <p:spPr>
          <a:xfrm>
            <a:off x="381000" y="152400"/>
            <a:ext cx="11430000" cy="734765"/>
          </a:xfrm>
        </p:spPr>
        <p:txBody>
          <a:bodyPr>
            <a:noAutofit/>
          </a:bodyPr>
          <a:lstStyle/>
          <a:p>
            <a:r>
              <a:rPr lang="en-US" sz="3200" dirty="0">
                <a:solidFill>
                  <a:schemeClr val="tx1"/>
                </a:solidFill>
              </a:rPr>
              <a:t>Gap Analysis and Strategies Results – </a:t>
            </a:r>
            <a:r>
              <a:rPr lang="en-US" sz="3200" dirty="0">
                <a:solidFill>
                  <a:schemeClr val="accent3"/>
                </a:solidFill>
              </a:rPr>
              <a:t>Health Behaviors</a:t>
            </a:r>
          </a:p>
        </p:txBody>
      </p:sp>
      <p:pic>
        <p:nvPicPr>
          <p:cNvPr id="4" name="Picture 3">
            <a:extLst>
              <a:ext uri="{FF2B5EF4-FFF2-40B4-BE49-F238E27FC236}">
                <a16:creationId xmlns:a16="http://schemas.microsoft.com/office/drawing/2014/main" id="{A94891D4-107D-41CA-4F3B-9848B62B7BB2}"/>
              </a:ext>
            </a:extLst>
          </p:cNvPr>
          <p:cNvPicPr>
            <a:picLocks noChangeAspect="1"/>
          </p:cNvPicPr>
          <p:nvPr/>
        </p:nvPicPr>
        <p:blipFill>
          <a:blip r:embed="rId2"/>
          <a:stretch>
            <a:fillRect/>
          </a:stretch>
        </p:blipFill>
        <p:spPr>
          <a:xfrm>
            <a:off x="2819400" y="871925"/>
            <a:ext cx="5655165" cy="5755598"/>
          </a:xfrm>
          <a:prstGeom prst="rect">
            <a:avLst/>
          </a:prstGeom>
        </p:spPr>
      </p:pic>
    </p:spTree>
    <p:extLst>
      <p:ext uri="{BB962C8B-B14F-4D97-AF65-F5344CB8AC3E}">
        <p14:creationId xmlns:p14="http://schemas.microsoft.com/office/powerpoint/2010/main" val="174404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0B-9151-45FA-99BD-4D4E27D7DB81}"/>
              </a:ext>
            </a:extLst>
          </p:cNvPr>
          <p:cNvSpPr>
            <a:spLocks noGrp="1"/>
          </p:cNvSpPr>
          <p:nvPr>
            <p:ph type="title"/>
          </p:nvPr>
        </p:nvSpPr>
        <p:spPr>
          <a:xfrm>
            <a:off x="381000" y="152400"/>
            <a:ext cx="11430000" cy="734765"/>
          </a:xfrm>
        </p:spPr>
        <p:txBody>
          <a:bodyPr>
            <a:noAutofit/>
          </a:bodyPr>
          <a:lstStyle/>
          <a:p>
            <a:r>
              <a:rPr lang="en-US" sz="3200" dirty="0">
                <a:solidFill>
                  <a:schemeClr val="tx1"/>
                </a:solidFill>
              </a:rPr>
              <a:t>Gap Analysis and Strategies Results – </a:t>
            </a:r>
            <a:r>
              <a:rPr lang="en-US" sz="3200" dirty="0">
                <a:solidFill>
                  <a:schemeClr val="accent3"/>
                </a:solidFill>
              </a:rPr>
              <a:t>Access to Care</a:t>
            </a:r>
          </a:p>
        </p:txBody>
      </p:sp>
      <p:pic>
        <p:nvPicPr>
          <p:cNvPr id="4" name="Picture 3">
            <a:extLst>
              <a:ext uri="{FF2B5EF4-FFF2-40B4-BE49-F238E27FC236}">
                <a16:creationId xmlns:a16="http://schemas.microsoft.com/office/drawing/2014/main" id="{5C3BE7D0-6E94-F929-B47F-8A187CF80D03}"/>
              </a:ext>
            </a:extLst>
          </p:cNvPr>
          <p:cNvPicPr>
            <a:picLocks noChangeAspect="1"/>
          </p:cNvPicPr>
          <p:nvPr/>
        </p:nvPicPr>
        <p:blipFill>
          <a:blip r:embed="rId2"/>
          <a:stretch>
            <a:fillRect/>
          </a:stretch>
        </p:blipFill>
        <p:spPr>
          <a:xfrm>
            <a:off x="2614612" y="887165"/>
            <a:ext cx="6962775" cy="5638800"/>
          </a:xfrm>
          <a:prstGeom prst="rect">
            <a:avLst/>
          </a:prstGeom>
        </p:spPr>
      </p:pic>
    </p:spTree>
    <p:extLst>
      <p:ext uri="{BB962C8B-B14F-4D97-AF65-F5344CB8AC3E}">
        <p14:creationId xmlns:p14="http://schemas.microsoft.com/office/powerpoint/2010/main" val="2367212167"/>
      </p:ext>
    </p:extLst>
  </p:cSld>
  <p:clrMapOvr>
    <a:masterClrMapping/>
  </p:clrMapOvr>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729</TotalTime>
  <Words>325</Words>
  <Application>Microsoft Office PowerPoint</Application>
  <PresentationFormat>Widescreen</PresentationFormat>
  <Paragraphs>63</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Corbel</vt:lpstr>
      <vt:lpstr>Euphemia</vt:lpstr>
      <vt:lpstr>Wingdings</vt:lpstr>
      <vt:lpstr>Banded Design Blue 16x9</vt:lpstr>
      <vt:lpstr>Wood County Community Health Improvement Planning  </vt:lpstr>
      <vt:lpstr>Zoom Housekeeping Rules</vt:lpstr>
      <vt:lpstr>CHIP Planning Timeline</vt:lpstr>
      <vt:lpstr>CHIP Priorities </vt:lpstr>
      <vt:lpstr>Quality of Life Results</vt:lpstr>
      <vt:lpstr>Gap Analysis and  Potential Strategies Results</vt:lpstr>
      <vt:lpstr>Gap Analysis and Strategies Results – Community Conditions</vt:lpstr>
      <vt:lpstr>Gap Analysis and Strategies Results – Health Behaviors</vt:lpstr>
      <vt:lpstr>Gap Analysis and Strategies Results – Access to Care</vt:lpstr>
      <vt:lpstr>Gap Analysis and Strategies Results – Mental Health &amp; Addiction</vt:lpstr>
      <vt:lpstr>Gap Analysis and Strategies Results – Chronic Disease</vt:lpstr>
      <vt:lpstr>Gap Analysis and Strategies Results – Social Wellness</vt:lpstr>
      <vt:lpstr>Next Steps </vt:lpstr>
      <vt:lpstr>Next Meeting Agenda</vt:lpstr>
      <vt:lpstr>Questions or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Selena Coley</dc:creator>
  <cp:lastModifiedBy>Peery, Elizabeth</cp:lastModifiedBy>
  <cp:revision>66</cp:revision>
  <cp:lastPrinted>2019-01-08T17:37:17Z</cp:lastPrinted>
  <dcterms:created xsi:type="dcterms:W3CDTF">2018-01-16T20:48:28Z</dcterms:created>
  <dcterms:modified xsi:type="dcterms:W3CDTF">2022-06-03T15:47:11Z</dcterms:modified>
</cp:coreProperties>
</file>